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91" d="100"/>
          <a:sy n="91" d="100"/>
        </p:scale>
        <p:origin x="100"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F759C-E589-72D3-CECA-2417AD8485C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9AEBDC1-007F-960C-455A-ABF02C42B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8AC91B3-BAC3-56BF-6FD2-F328B133B2FB}"/>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2C2C25A5-6451-97F1-00E1-C1F43BDAC1A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7AE310-FE82-E7F8-BECC-34F3298357A6}"/>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37486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C30696-C4C2-158F-9D49-19D26241E68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47D8BAD-5409-C21B-1F0F-6B6C6F6C4BC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981C359-C773-E2AA-30AC-903485B676B7}"/>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7FA22C33-FF7C-82C0-3BDD-D45FB6E43B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CF9B69-F6A0-405B-0A1D-7C28FBBA22E4}"/>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379122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0A67193-ACEC-6216-91ED-4E16C024D94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DFA0906-7C3D-BED9-FA79-414784AD032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2A1BCF0-93DD-3A63-9DA8-FA767BA91065}"/>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0713850C-63F6-95C3-4EF6-DFC8656603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CA0D87-3DA3-FC69-C29C-77E1046A715E}"/>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57237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4C52F-2C08-BC86-4872-BB1B81E8EA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FEF9C-FC75-32CF-4D08-9137A541DE7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CF4DE8-5816-5103-19E4-C965C4FA2C8C}"/>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3EC8D565-C3BD-7E7C-9223-BF3C428B646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DD386E-D858-F092-936C-D6F137C8C93A}"/>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3790088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863980-D7A5-6062-1C63-2BF073C3FED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91AA56C-3800-F2FA-8C0A-98C4E5BEF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2CDC4F4-D2DC-76B8-B442-CD1934976FCB}"/>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7EF98BEF-886A-26F6-9EDD-365B4F94B74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9DEA44-30EE-0D9D-6624-5A04837BFB1C}"/>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364677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6BBE5-5674-B5ED-3B30-BA7F694F492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C1EEA2E-2298-2321-6765-A9BC26F3B3F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9EAC33B-7BBD-82BB-BA9C-2CD7877614F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12A5039-EA50-BE15-0096-1B15279F99FB}"/>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292A7577-C216-128F-2B10-5D0B69BC141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B640CE4-A20C-C76B-0F8A-D4B7E22B2013}"/>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166143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B9364-3C7F-4EB5-D5CC-497EF37BC19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A24D435-8159-9AA4-78AD-00BC5DC06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890DCC4-8565-F313-1715-A0AFDE2F070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CD58EAD-2B15-69C7-BF8B-76D6FFFC5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35ECC7B-4181-CED2-47B9-49040C390C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9343133-D53A-95B8-678F-1C9A5FAD2BB1}"/>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8" name="Espace réservé du pied de page 7">
            <a:extLst>
              <a:ext uri="{FF2B5EF4-FFF2-40B4-BE49-F238E27FC236}">
                <a16:creationId xmlns:a16="http://schemas.microsoft.com/office/drawing/2014/main" id="{DE03AEF9-CD28-C9B0-2DB0-1F6EAF5F560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7FDACF2-A0B1-E0C3-E1BB-BC25815FD240}"/>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3954437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B5C2E-775C-205D-4584-AC11544C769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DE56607-0A7F-D42D-DA8B-6AE3EF9E81E0}"/>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4" name="Espace réservé du pied de page 3">
            <a:extLst>
              <a:ext uri="{FF2B5EF4-FFF2-40B4-BE49-F238E27FC236}">
                <a16:creationId xmlns:a16="http://schemas.microsoft.com/office/drawing/2014/main" id="{B277DC6E-03DC-EDDB-87C3-8324CD70858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B726863-8FFA-5863-DA37-7CD6FE00849C}"/>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4929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470438E-5275-0616-891B-3E2EF652868F}"/>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3" name="Espace réservé du pied de page 2">
            <a:extLst>
              <a:ext uri="{FF2B5EF4-FFF2-40B4-BE49-F238E27FC236}">
                <a16:creationId xmlns:a16="http://schemas.microsoft.com/office/drawing/2014/main" id="{7EA3AC75-2E0F-717E-23D8-2CDF12A2B27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57CFCE2-138F-1BBE-4F8A-9CBB34A57F6D}"/>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287227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55F60-E3B8-1D4A-D638-51FBBF8FBF2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0313FA5-A2EE-5AE8-3349-AEDD170093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29C36EC-ED08-9861-2FCC-DA3D381E5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2B91F9A-310F-192A-BEF3-5D416CA3EFDB}"/>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C39E13A8-7634-FC58-0DDC-67548E1F21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FC84305-D5AF-965D-CEFA-26B280B624D8}"/>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223271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398EDE-6564-A2AA-E9A0-288956514A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D0E2259-7F91-3540-ABC8-094C1283D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FAC046B-B904-B47A-A4FD-CB4F848B0F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66DF1C6-439B-6A49-06E3-5602639810D3}"/>
              </a:ext>
            </a:extLst>
          </p:cNvPr>
          <p:cNvSpPr>
            <a:spLocks noGrp="1"/>
          </p:cNvSpPr>
          <p:nvPr>
            <p:ph type="dt" sz="half" idx="10"/>
          </p:nvPr>
        </p:nvSpPr>
        <p:spPr/>
        <p:txBody>
          <a:bodyPr/>
          <a:lstStyle/>
          <a:p>
            <a:fld id="{378DEAA1-2504-4B64-974F-25F42091C662}" type="datetimeFigureOut">
              <a:rPr lang="fr-FR" smtClean="0"/>
              <a:t>25/10/2022</a:t>
            </a:fld>
            <a:endParaRPr lang="fr-FR"/>
          </a:p>
        </p:txBody>
      </p:sp>
      <p:sp>
        <p:nvSpPr>
          <p:cNvPr id="6" name="Espace réservé du pied de page 5">
            <a:extLst>
              <a:ext uri="{FF2B5EF4-FFF2-40B4-BE49-F238E27FC236}">
                <a16:creationId xmlns:a16="http://schemas.microsoft.com/office/drawing/2014/main" id="{76243C78-DE13-C9E7-7FD2-D3EF6B1061F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85440E-1460-16E2-C39F-41D7BD5F5A97}"/>
              </a:ext>
            </a:extLst>
          </p:cNvPr>
          <p:cNvSpPr>
            <a:spLocks noGrp="1"/>
          </p:cNvSpPr>
          <p:nvPr>
            <p:ph type="sldNum" sz="quarter" idx="12"/>
          </p:nvPr>
        </p:nvSpPr>
        <p:spPr/>
        <p:txBody>
          <a:bodyPr/>
          <a:lstStyle/>
          <a:p>
            <a:fld id="{051225FB-0C82-4722-9603-A1A4E365189D}" type="slidenum">
              <a:rPr lang="fr-FR" smtClean="0"/>
              <a:t>‹N°›</a:t>
            </a:fld>
            <a:endParaRPr lang="fr-FR"/>
          </a:p>
        </p:txBody>
      </p:sp>
    </p:spTree>
    <p:extLst>
      <p:ext uri="{BB962C8B-B14F-4D97-AF65-F5344CB8AC3E}">
        <p14:creationId xmlns:p14="http://schemas.microsoft.com/office/powerpoint/2010/main" val="138384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E023399-67C1-41F0-3C44-6959006E6F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C651FF5-B167-3E64-325B-822BECA2EC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37863D-F785-368B-55C3-EB58604D68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DEAA1-2504-4B64-974F-25F42091C662}" type="datetimeFigureOut">
              <a:rPr lang="fr-FR" smtClean="0"/>
              <a:t>25/10/2022</a:t>
            </a:fld>
            <a:endParaRPr lang="fr-FR"/>
          </a:p>
        </p:txBody>
      </p:sp>
      <p:sp>
        <p:nvSpPr>
          <p:cNvPr id="5" name="Espace réservé du pied de page 4">
            <a:extLst>
              <a:ext uri="{FF2B5EF4-FFF2-40B4-BE49-F238E27FC236}">
                <a16:creationId xmlns:a16="http://schemas.microsoft.com/office/drawing/2014/main" id="{DA382FEC-88EF-8B31-FF21-A47403A75F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26EDA1C-5B43-FE34-9547-2A1E7CBD4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225FB-0C82-4722-9603-A1A4E365189D}" type="slidenum">
              <a:rPr lang="fr-FR" smtClean="0"/>
              <a:t>‹N°›</a:t>
            </a:fld>
            <a:endParaRPr lang="fr-FR"/>
          </a:p>
        </p:txBody>
      </p:sp>
    </p:spTree>
    <p:extLst>
      <p:ext uri="{BB962C8B-B14F-4D97-AF65-F5344CB8AC3E}">
        <p14:creationId xmlns:p14="http://schemas.microsoft.com/office/powerpoint/2010/main" val="483973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DBF5D9F-7258-F8B9-B37A-77BDD5D6CF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82" y="-136114"/>
            <a:ext cx="12173386" cy="699411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23E60F44-BA04-2393-29C1-7472FCF91C66}"/>
              </a:ext>
            </a:extLst>
          </p:cNvPr>
          <p:cNvSpPr>
            <a:spLocks noGrp="1"/>
          </p:cNvSpPr>
          <p:nvPr>
            <p:ph type="ctrTitle"/>
          </p:nvPr>
        </p:nvSpPr>
        <p:spPr>
          <a:xfrm>
            <a:off x="1251774" y="404848"/>
            <a:ext cx="9144000" cy="934287"/>
          </a:xfrm>
        </p:spPr>
        <p:txBody>
          <a:bodyPr/>
          <a:lstStyle/>
          <a:p>
            <a:r>
              <a:rPr lang="fr-FR" b="1" dirty="0">
                <a:solidFill>
                  <a:srgbClr val="FF0000"/>
                </a:solidFill>
              </a:rPr>
              <a:t>La Mosaïques </a:t>
            </a:r>
          </a:p>
        </p:txBody>
      </p:sp>
      <p:sp>
        <p:nvSpPr>
          <p:cNvPr id="3" name="Sous-titre 2">
            <a:extLst>
              <a:ext uri="{FF2B5EF4-FFF2-40B4-BE49-F238E27FC236}">
                <a16:creationId xmlns:a16="http://schemas.microsoft.com/office/drawing/2014/main" id="{1798B1DF-1753-BAB4-D37E-A5E671137C0A}"/>
              </a:ext>
            </a:extLst>
          </p:cNvPr>
          <p:cNvSpPr>
            <a:spLocks noGrp="1"/>
          </p:cNvSpPr>
          <p:nvPr>
            <p:ph type="subTitle" idx="1"/>
          </p:nvPr>
        </p:nvSpPr>
        <p:spPr>
          <a:xfrm>
            <a:off x="909747" y="1324120"/>
            <a:ext cx="9144000" cy="3008167"/>
          </a:xfrm>
        </p:spPr>
        <p:txBody>
          <a:bodyPr/>
          <a:lstStyle/>
          <a:p>
            <a:r>
              <a:rPr lang="fr-FR" sz="2800" b="1" dirty="0">
                <a:solidFill>
                  <a:srgbClr val="7030A0"/>
                </a:solidFill>
              </a:rPr>
              <a:t>Sommaire :</a:t>
            </a:r>
          </a:p>
          <a:p>
            <a:pPr marL="342900" indent="-342900">
              <a:buFontTx/>
              <a:buChar char="-"/>
            </a:pPr>
            <a:r>
              <a:rPr lang="fr-FR" sz="2800" b="1" dirty="0">
                <a:solidFill>
                  <a:srgbClr val="7030A0"/>
                </a:solidFill>
              </a:rPr>
              <a:t>Qu’est ce que la Mosaïque ?</a:t>
            </a:r>
          </a:p>
          <a:p>
            <a:pPr marL="342900" indent="-342900">
              <a:buFontTx/>
              <a:buChar char="-"/>
            </a:pPr>
            <a:r>
              <a:rPr lang="fr-FR" sz="2800" b="1" dirty="0">
                <a:solidFill>
                  <a:srgbClr val="7030A0"/>
                </a:solidFill>
              </a:rPr>
              <a:t>Rencontre avec une Mosaïste</a:t>
            </a:r>
          </a:p>
          <a:p>
            <a:pPr marL="342900" indent="-342900">
              <a:buFontTx/>
              <a:buChar char="-"/>
            </a:pPr>
            <a:r>
              <a:rPr lang="fr-FR" sz="2800" b="1" dirty="0">
                <a:solidFill>
                  <a:srgbClr val="7030A0"/>
                </a:solidFill>
              </a:rPr>
              <a:t>Lien avec l’Urbanisme De Pompéi </a:t>
            </a:r>
          </a:p>
          <a:p>
            <a:pPr marL="342900" indent="-342900">
              <a:buFontTx/>
              <a:buChar char="-"/>
            </a:pPr>
            <a:r>
              <a:rPr lang="fr-FR" dirty="0">
                <a:solidFill>
                  <a:srgbClr val="00B0F0"/>
                </a:solidFill>
              </a:rPr>
              <a:t> </a:t>
            </a:r>
          </a:p>
          <a:p>
            <a:pPr marL="342900" indent="-342900">
              <a:buFontTx/>
              <a:buChar char="-"/>
            </a:pPr>
            <a:endParaRPr lang="fr-FR" dirty="0">
              <a:solidFill>
                <a:srgbClr val="00B0F0"/>
              </a:solidFill>
            </a:endParaRPr>
          </a:p>
        </p:txBody>
      </p:sp>
    </p:spTree>
    <p:extLst>
      <p:ext uri="{BB962C8B-B14F-4D97-AF65-F5344CB8AC3E}">
        <p14:creationId xmlns:p14="http://schemas.microsoft.com/office/powerpoint/2010/main" val="1244074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Détail De La Belle Ancienne Mosaïque En Céramique Abstraite Effondrement  Orné De Construction. Mosaïque Vénitienne Comme Arrière-plan Décoratif.  Mise Au Point Sélective Motif Abstrait. Mosaïque Abstraite En Céramique  Colorée Banque D'Images Et ...">
            <a:extLst>
              <a:ext uri="{FF2B5EF4-FFF2-40B4-BE49-F238E27FC236}">
                <a16:creationId xmlns:a16="http://schemas.microsoft.com/office/drawing/2014/main" id="{80E44F16-43F4-15B8-5106-7F492B5C2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688" y="0"/>
            <a:ext cx="2527725" cy="18986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saïque — Wikipédia">
            <a:extLst>
              <a:ext uri="{FF2B5EF4-FFF2-40B4-BE49-F238E27FC236}">
                <a16:creationId xmlns:a16="http://schemas.microsoft.com/office/drawing/2014/main" id="{9DE846C4-9432-43BA-C7F8-D0B908371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171" y="4493801"/>
            <a:ext cx="3459829" cy="236419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EE2BB9A5-5C8D-DFAF-3D38-6203676AF7D2}"/>
              </a:ext>
            </a:extLst>
          </p:cNvPr>
          <p:cNvSpPr>
            <a:spLocks noGrp="1"/>
          </p:cNvSpPr>
          <p:nvPr>
            <p:ph type="title"/>
          </p:nvPr>
        </p:nvSpPr>
        <p:spPr/>
        <p:txBody>
          <a:bodyPr/>
          <a:lstStyle/>
          <a:p>
            <a:r>
              <a:rPr lang="fr-FR" dirty="0">
                <a:solidFill>
                  <a:srgbClr val="FF0000"/>
                </a:solidFill>
              </a:rPr>
              <a:t>Qu’est ce que la Mosaïque </a:t>
            </a:r>
          </a:p>
        </p:txBody>
      </p:sp>
      <p:sp>
        <p:nvSpPr>
          <p:cNvPr id="3" name="Espace réservé du contenu 2">
            <a:extLst>
              <a:ext uri="{FF2B5EF4-FFF2-40B4-BE49-F238E27FC236}">
                <a16:creationId xmlns:a16="http://schemas.microsoft.com/office/drawing/2014/main" id="{F0D1A376-E448-30DC-8999-4084B70EE7D4}"/>
              </a:ext>
            </a:extLst>
          </p:cNvPr>
          <p:cNvSpPr>
            <a:spLocks noGrp="1"/>
          </p:cNvSpPr>
          <p:nvPr>
            <p:ph idx="1"/>
          </p:nvPr>
        </p:nvSpPr>
        <p:spPr/>
        <p:txBody>
          <a:bodyPr/>
          <a:lstStyle/>
          <a:p>
            <a:r>
              <a:rPr lang="fr-FR" dirty="0"/>
              <a:t>Définition : </a:t>
            </a:r>
            <a:r>
              <a:rPr lang="fr-FR" b="0" i="0" dirty="0">
                <a:solidFill>
                  <a:srgbClr val="FF0000"/>
                </a:solidFill>
                <a:effectLst/>
                <a:latin typeface="FiraSans Regular"/>
              </a:rPr>
              <a:t>Assemblage de petits cubes ou parallélépipèdes multicolores (marbre, pâte de verre, etc.) juxtaposés de façon à former un dessin, et retenus par un ciment ; art d'exécuter ce type d'assemblage. </a:t>
            </a:r>
          </a:p>
          <a:p>
            <a:r>
              <a:rPr lang="fr-FR" dirty="0">
                <a:latin typeface="FiraSans Regular"/>
              </a:rPr>
              <a:t>Les mosaïques sont construites à base de matériaux que nous avons tous autour de nous, de nos jours elles ce sont souvent des matériaux de récupération que nous utilisons comme du verre, du gravier, des morceaux de tuiles et autre. Nous mettons tous c’est matériaux afin de les coller et de former des dessins. </a:t>
            </a:r>
            <a:endParaRPr lang="fr-FR" b="0" i="0" dirty="0">
              <a:effectLst/>
              <a:latin typeface="FiraSans Regular"/>
            </a:endParaRPr>
          </a:p>
          <a:p>
            <a:endParaRPr lang="fr-FR" dirty="0">
              <a:solidFill>
                <a:srgbClr val="FF0000"/>
              </a:solidFill>
            </a:endParaRPr>
          </a:p>
        </p:txBody>
      </p:sp>
      <p:pic>
        <p:nvPicPr>
          <p:cNvPr id="2050" name="Picture 2" descr="Construction Paper Mosaic Art for Kids | Mosaic art, Glass mosaic art,  Mosaic">
            <a:extLst>
              <a:ext uri="{FF2B5EF4-FFF2-40B4-BE49-F238E27FC236}">
                <a16:creationId xmlns:a16="http://schemas.microsoft.com/office/drawing/2014/main" id="{2279CACC-BE8F-666A-B495-A56102471A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3413" y="1"/>
            <a:ext cx="2058586" cy="2114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29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18 restauration d'une entrée rue des Couteliers Toulouse">
            <a:extLst>
              <a:ext uri="{FF2B5EF4-FFF2-40B4-BE49-F238E27FC236}">
                <a16:creationId xmlns:a16="http://schemas.microsoft.com/office/drawing/2014/main" id="{41FC6434-3B7E-93D8-7982-45C29EA06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7417" y="0"/>
            <a:ext cx="3248097" cy="243607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2009  Restauration des mosaïques du pavement rue Lafayette (Toulouse)">
            <a:extLst>
              <a:ext uri="{FF2B5EF4-FFF2-40B4-BE49-F238E27FC236}">
                <a16:creationId xmlns:a16="http://schemas.microsoft.com/office/drawing/2014/main" id="{1A389A9A-CE3C-6ECC-509F-6B2BCECA7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2018 Restauration d’un Jardin d’hiver à Fumay (Ardennes) - Pose du tapis de marbre sur filet">
            <a:extLst>
              <a:ext uri="{FF2B5EF4-FFF2-40B4-BE49-F238E27FC236}">
                <a16:creationId xmlns:a16="http://schemas.microsoft.com/office/drawing/2014/main" id="{9ADD59A8-76AE-0E1D-73CD-817EADF8E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7417" y="2436072"/>
            <a:ext cx="3194583" cy="385491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0BA3CC29-DA80-59BA-D461-AF53F0FC2848}"/>
              </a:ext>
            </a:extLst>
          </p:cNvPr>
          <p:cNvSpPr>
            <a:spLocks noGrp="1"/>
          </p:cNvSpPr>
          <p:nvPr>
            <p:ph type="title"/>
          </p:nvPr>
        </p:nvSpPr>
        <p:spPr/>
        <p:txBody>
          <a:bodyPr/>
          <a:lstStyle/>
          <a:p>
            <a:r>
              <a:rPr lang="fr-FR" dirty="0">
                <a:solidFill>
                  <a:srgbClr val="FF0000"/>
                </a:solidFill>
              </a:rPr>
              <a:t>Rencontre Avec une Mosaïste </a:t>
            </a:r>
          </a:p>
        </p:txBody>
      </p:sp>
      <p:sp>
        <p:nvSpPr>
          <p:cNvPr id="3" name="Espace réservé du contenu 2">
            <a:extLst>
              <a:ext uri="{FF2B5EF4-FFF2-40B4-BE49-F238E27FC236}">
                <a16:creationId xmlns:a16="http://schemas.microsoft.com/office/drawing/2014/main" id="{ACF986D1-07E8-3D83-CDFE-037D7E338E56}"/>
              </a:ext>
            </a:extLst>
          </p:cNvPr>
          <p:cNvSpPr>
            <a:spLocks noGrp="1"/>
          </p:cNvSpPr>
          <p:nvPr>
            <p:ph idx="1"/>
          </p:nvPr>
        </p:nvSpPr>
        <p:spPr>
          <a:xfrm>
            <a:off x="0" y="1347956"/>
            <a:ext cx="10515600" cy="4351338"/>
          </a:xfrm>
        </p:spPr>
        <p:txBody>
          <a:bodyPr>
            <a:normAutofit lnSpcReduction="10000"/>
          </a:bodyPr>
          <a:lstStyle/>
          <a:p>
            <a:r>
              <a:rPr lang="fr-FR" dirty="0"/>
              <a:t>Il y a 1 mois, moi ainsi que ma classe avons fait la rencontre d’une maitre mosaïste, Sylvie Potier, elle est maitre mosaïste sur commande.</a:t>
            </a:r>
          </a:p>
          <a:p>
            <a:r>
              <a:rPr lang="fr-FR" dirty="0"/>
              <a:t>Elle nous a présenté comment sont crées les Mosaïque.</a:t>
            </a:r>
          </a:p>
          <a:p>
            <a:r>
              <a:rPr lang="fr-FR" dirty="0"/>
              <a:t>Elle nous a expliqué que les mosaïques était essentiellement faites avec des matériaux de récupération, il lui arrive cependant d’exporter du verre d’Italie et d’autre pays pour ses mosaïques. </a:t>
            </a:r>
          </a:p>
          <a:p>
            <a:r>
              <a:rPr lang="fr-FR" dirty="0"/>
              <a:t>Elle nous a aussi donné beaucoup d’informations sur le temps requis et la procédure de constructions et beaucoup de choses m’ont étonné, les mosaïque peuvent prendre jusqu’à 4 mois de travail. Car c’es un travail très </a:t>
            </a:r>
            <a:r>
              <a:rPr lang="fr-FR" dirty="0" err="1"/>
              <a:t>minucieux</a:t>
            </a:r>
            <a:r>
              <a:rPr lang="fr-FR" dirty="0"/>
              <a:t>  </a:t>
            </a:r>
          </a:p>
        </p:txBody>
      </p:sp>
    </p:spTree>
    <p:extLst>
      <p:ext uri="{BB962C8B-B14F-4D97-AF65-F5344CB8AC3E}">
        <p14:creationId xmlns:p14="http://schemas.microsoft.com/office/powerpoint/2010/main" val="2040540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Memento mori, mosaïque polychrome de Pompéi, Ier siècle ...">
            <a:extLst>
              <a:ext uri="{FF2B5EF4-FFF2-40B4-BE49-F238E27FC236}">
                <a16:creationId xmlns:a16="http://schemas.microsoft.com/office/drawing/2014/main" id="{3AEC9DB1-E8A5-D399-37E9-1F3ED0F4C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727" y="352910"/>
            <a:ext cx="3249621" cy="372406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A77DB41D-74BC-0057-6BB6-7331BB0720C5}"/>
              </a:ext>
            </a:extLst>
          </p:cNvPr>
          <p:cNvSpPr>
            <a:spLocks noGrp="1"/>
          </p:cNvSpPr>
          <p:nvPr>
            <p:ph type="title"/>
          </p:nvPr>
        </p:nvSpPr>
        <p:spPr/>
        <p:txBody>
          <a:bodyPr/>
          <a:lstStyle/>
          <a:p>
            <a:r>
              <a:rPr lang="fr-FR" dirty="0">
                <a:solidFill>
                  <a:srgbClr val="FF0000"/>
                </a:solidFill>
              </a:rPr>
              <a:t>Lien avec L’</a:t>
            </a:r>
            <a:r>
              <a:rPr lang="fr-FR" dirty="0" err="1">
                <a:solidFill>
                  <a:srgbClr val="FF0000"/>
                </a:solidFill>
              </a:rPr>
              <a:t>ubanisme</a:t>
            </a:r>
            <a:r>
              <a:rPr lang="fr-FR" dirty="0">
                <a:solidFill>
                  <a:srgbClr val="FF0000"/>
                </a:solidFill>
              </a:rPr>
              <a:t> de </a:t>
            </a:r>
            <a:r>
              <a:rPr lang="fr-FR" dirty="0" err="1">
                <a:solidFill>
                  <a:srgbClr val="FF0000"/>
                </a:solidFill>
              </a:rPr>
              <a:t>Pompei</a:t>
            </a:r>
            <a:r>
              <a:rPr lang="fr-FR" dirty="0">
                <a:solidFill>
                  <a:srgbClr val="FF0000"/>
                </a:solidFill>
              </a:rPr>
              <a:t> </a:t>
            </a:r>
          </a:p>
        </p:txBody>
      </p:sp>
      <p:sp>
        <p:nvSpPr>
          <p:cNvPr id="3" name="Espace réservé du contenu 2">
            <a:extLst>
              <a:ext uri="{FF2B5EF4-FFF2-40B4-BE49-F238E27FC236}">
                <a16:creationId xmlns:a16="http://schemas.microsoft.com/office/drawing/2014/main" id="{522DD3D8-CF3A-A2CA-189A-6CBDF821925E}"/>
              </a:ext>
            </a:extLst>
          </p:cNvPr>
          <p:cNvSpPr>
            <a:spLocks noGrp="1"/>
          </p:cNvSpPr>
          <p:nvPr>
            <p:ph idx="1"/>
          </p:nvPr>
        </p:nvSpPr>
        <p:spPr>
          <a:xfrm>
            <a:off x="0" y="1462657"/>
            <a:ext cx="10515600" cy="4351338"/>
          </a:xfrm>
        </p:spPr>
        <p:txBody>
          <a:bodyPr/>
          <a:lstStyle/>
          <a:p>
            <a:r>
              <a:rPr lang="fr-FR" dirty="0"/>
              <a:t>Les mosaïques existent depuis extremement longtemps, elles remontent jusqu’à l’époque des Romains.</a:t>
            </a:r>
          </a:p>
          <a:p>
            <a:r>
              <a:rPr lang="fr-FR" dirty="0"/>
              <a:t>Elles étaient utilisées comme décorations chez les romains, on les retrouve souvent en guise de carrelage.</a:t>
            </a:r>
          </a:p>
          <a:p>
            <a:r>
              <a:rPr lang="fr-FR" dirty="0"/>
              <a:t>Elles étaient extremement répandues a Pompéi</a:t>
            </a:r>
          </a:p>
          <a:p>
            <a:r>
              <a:rPr lang="fr-FR" dirty="0"/>
              <a:t>Elles pouvaient représenter une croyance, une passion ou bien d’autres choses comme </a:t>
            </a:r>
            <a:r>
              <a:rPr lang="fr-FR"/>
              <a:t>un métier</a:t>
            </a:r>
            <a:endParaRPr lang="fr-FR" dirty="0"/>
          </a:p>
          <a:p>
            <a:r>
              <a:rPr lang="fr-FR" dirty="0"/>
              <a:t>Voici quelque photos de mosaïque retrouvés a Pompéi</a:t>
            </a:r>
          </a:p>
          <a:p>
            <a:endParaRPr lang="fr-FR" dirty="0"/>
          </a:p>
        </p:txBody>
      </p:sp>
      <p:pic>
        <p:nvPicPr>
          <p:cNvPr id="4098" name="Picture 2" descr="Puzzle Mosaïque Pompéi ! | rmn">
            <a:extLst>
              <a:ext uri="{FF2B5EF4-FFF2-40B4-BE49-F238E27FC236}">
                <a16:creationId xmlns:a16="http://schemas.microsoft.com/office/drawing/2014/main" id="{615974A8-08FB-9473-F17F-294DA347C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143" y="4972616"/>
            <a:ext cx="1953169" cy="193891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osaïque de poissons, Pompéi, italie Photo Stock - Alamy">
            <a:extLst>
              <a:ext uri="{FF2B5EF4-FFF2-40B4-BE49-F238E27FC236}">
                <a16:creationId xmlns:a16="http://schemas.microsoft.com/office/drawing/2014/main" id="{2D98587D-7CBD-FFBC-C3D2-57FB76165E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4312" y="5007771"/>
            <a:ext cx="2540776" cy="186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0596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Words>
  <Application>Microsoft Office PowerPoint</Application>
  <PresentationFormat>Grand écran</PresentationFormat>
  <Paragraphs>20</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FiraSans Regular</vt:lpstr>
      <vt:lpstr>Arial</vt:lpstr>
      <vt:lpstr>Calibri</vt:lpstr>
      <vt:lpstr>Calibri Light</vt:lpstr>
      <vt:lpstr>Thème Office</vt:lpstr>
      <vt:lpstr>La Mosaïques </vt:lpstr>
      <vt:lpstr>Qu’est ce que la Mosaïque </vt:lpstr>
      <vt:lpstr>Rencontre Avec une Mosaïste </vt:lpstr>
      <vt:lpstr>Lien avec L’ubanisme de Pompei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Mosaïques </dc:title>
  <dc:creator>mylo lazare</dc:creator>
  <cp:lastModifiedBy>mylo lazare</cp:lastModifiedBy>
  <cp:revision>1</cp:revision>
  <dcterms:created xsi:type="dcterms:W3CDTF">2022-10-25T09:40:44Z</dcterms:created>
  <dcterms:modified xsi:type="dcterms:W3CDTF">2022-10-26T08:39:03Z</dcterms:modified>
</cp:coreProperties>
</file>